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28"/>
  </p:notesMasterIdLst>
  <p:sldIdLst>
    <p:sldId id="513" r:id="rId2"/>
    <p:sldId id="730" r:id="rId3"/>
    <p:sldId id="747" r:id="rId4"/>
    <p:sldId id="763" r:id="rId5"/>
    <p:sldId id="735" r:id="rId6"/>
    <p:sldId id="736" r:id="rId7"/>
    <p:sldId id="745" r:id="rId8"/>
    <p:sldId id="777" r:id="rId9"/>
    <p:sldId id="758" r:id="rId10"/>
    <p:sldId id="760" r:id="rId11"/>
    <p:sldId id="759" r:id="rId12"/>
    <p:sldId id="628" r:id="rId13"/>
    <p:sldId id="880" r:id="rId14"/>
    <p:sldId id="882" r:id="rId15"/>
    <p:sldId id="883" r:id="rId16"/>
    <p:sldId id="884" r:id="rId17"/>
    <p:sldId id="881" r:id="rId18"/>
    <p:sldId id="885" r:id="rId19"/>
    <p:sldId id="886" r:id="rId20"/>
    <p:sldId id="888" r:id="rId21"/>
    <p:sldId id="889" r:id="rId22"/>
    <p:sldId id="890" r:id="rId23"/>
    <p:sldId id="891" r:id="rId24"/>
    <p:sldId id="892" r:id="rId25"/>
    <p:sldId id="894" r:id="rId26"/>
    <p:sldId id="291" r:id="rId27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/>
  <p:cmAuthor id="2" name="Bob Vachon" initials="BV" lastIdx="24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12" autoAdjust="0"/>
    <p:restoredTop sz="83037" autoAdjust="0"/>
  </p:normalViewPr>
  <p:slideViewPr>
    <p:cSldViewPr snapToGrid="0" showGuides="1">
      <p:cViewPr varScale="1">
        <p:scale>
          <a:sx n="99" d="100"/>
          <a:sy n="99" d="100"/>
        </p:scale>
        <p:origin x="968" y="176"/>
      </p:cViewPr>
      <p:guideLst>
        <p:guide orient="horz" pos="1620"/>
        <p:guide pos="336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11" d="100"/>
        <a:sy n="111" d="100"/>
      </p:scale>
      <p:origin x="0" y="-5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11/5/19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Introduction to the Internet of Things v2.0</a:t>
            </a:r>
          </a:p>
          <a:p>
            <a:pPr>
              <a:buFontTx/>
              <a:buNone/>
            </a:pPr>
            <a:r>
              <a:rPr lang="en-US" sz="1200" b="0" dirty="0"/>
              <a:t>Chapter 4: Everything Can be Automated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5421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4  – </a:t>
            </a:r>
            <a:r>
              <a:rPr lang="en-US" dirty="0"/>
              <a:t> Everything Can be Automated</a:t>
            </a:r>
            <a:endParaRPr lang="en-GB" b="0" dirty="0"/>
          </a:p>
          <a:p>
            <a:pPr>
              <a:buFontTx/>
              <a:buNone/>
            </a:pPr>
            <a:r>
              <a:rPr lang="en-US" sz="1200" b="0" dirty="0"/>
              <a:t>4.1 – </a:t>
            </a:r>
            <a:r>
              <a:rPr lang="en-CA" dirty="0"/>
              <a:t>What Can Be Automated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12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4.1 – What Can Be Automated?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4.1.1 – Automation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4.1.1.1</a:t>
            </a:r>
            <a:r>
              <a:rPr lang="en-US" baseline="0" dirty="0">
                <a:latin typeface="Arial" charset="0"/>
              </a:rPr>
              <a:t> – What is Automation?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13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4.1 – What Can Be Automated?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4.1.1 – Automation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4.1.1.2</a:t>
            </a:r>
            <a:r>
              <a:rPr lang="en-US" baseline="0" dirty="0">
                <a:latin typeface="Arial" charset="0"/>
              </a:rPr>
              <a:t> – How is Automation being Used?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85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14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4.1 – What Can Be Automated?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4.1.1 – Automation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4.1.1.3</a:t>
            </a:r>
            <a:r>
              <a:rPr lang="en-US" baseline="0" dirty="0">
                <a:latin typeface="Arial" charset="0"/>
              </a:rPr>
              <a:t> – Lab – Automating Everyday 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2393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15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4.1 – What Can Be Automated?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4.1.1 – Automation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4.1.1.4</a:t>
            </a:r>
            <a:r>
              <a:rPr lang="en-US" baseline="0" dirty="0">
                <a:latin typeface="Arial" charset="0"/>
              </a:rPr>
              <a:t> – When Things Start to Think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baseline="0" dirty="0">
                <a:latin typeface="Arial" charset="0"/>
              </a:rPr>
              <a:t>4.1.1.5 - Activity – Automation or Not Automation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6495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16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4.1 – What Can Be Automated?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4.1.1 – Automation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4.1.1.6</a:t>
            </a:r>
            <a:r>
              <a:rPr lang="en-US" baseline="0" dirty="0">
                <a:latin typeface="Arial" charset="0"/>
              </a:rPr>
              <a:t> – Packet Tracer– Explore the Smart Home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baseline="0" dirty="0">
                <a:latin typeface="Arial" charset="0"/>
              </a:rPr>
              <a:t>4.1.1.7 – Topic Assessment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9547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17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4.1 – What Can Be Automated?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4.1.2 – Artificial Intelligence (AI) and Machine Learning (ML)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4.1.2.1</a:t>
            </a:r>
            <a:r>
              <a:rPr lang="en-US" baseline="0" dirty="0">
                <a:latin typeface="Arial" charset="0"/>
              </a:rPr>
              <a:t> – What Is Artificial Intelligence and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16784493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18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4.1 – What Can Be Automated?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4.1.2 – Artificial Intelligence (AI) and Machine Learning (ML)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4.1.2.2</a:t>
            </a:r>
            <a:r>
              <a:rPr lang="en-US" baseline="0" dirty="0">
                <a:latin typeface="Arial" charset="0"/>
              </a:rPr>
              <a:t> – ML and the IoT</a:t>
            </a:r>
          </a:p>
        </p:txBody>
      </p:sp>
    </p:spTree>
    <p:extLst>
      <p:ext uri="{BB962C8B-B14F-4D97-AF65-F5344CB8AC3E}">
        <p14:creationId xmlns:p14="http://schemas.microsoft.com/office/powerpoint/2010/main" val="37615692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19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4.1 – What Can Be Automated?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4.1.2 – Automation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4.1.2.3</a:t>
            </a:r>
            <a:r>
              <a:rPr lang="en-US" baseline="0" dirty="0">
                <a:latin typeface="Arial" charset="0"/>
              </a:rPr>
              <a:t> – Packet Tracer – Explore a Smart Home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baseline="0" dirty="0">
                <a:latin typeface="Arial" charset="0"/>
              </a:rPr>
              <a:t>4.1.2.4 – Topic Assessment</a:t>
            </a:r>
          </a:p>
        </p:txBody>
      </p:sp>
    </p:spTree>
    <p:extLst>
      <p:ext uri="{BB962C8B-B14F-4D97-AF65-F5344CB8AC3E}">
        <p14:creationId xmlns:p14="http://schemas.microsoft.com/office/powerpoint/2010/main" val="10774165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20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4.1 – What Can Be Automated?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4.1.3 – Intent-Based</a:t>
            </a:r>
            <a:r>
              <a:rPr lang="en-US" baseline="0" dirty="0">
                <a:latin typeface="Arial" charset="0"/>
              </a:rPr>
              <a:t> Networking</a:t>
            </a:r>
            <a:endParaRPr lang="en-US" dirty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4.1.3.1</a:t>
            </a:r>
            <a:r>
              <a:rPr lang="en-US" baseline="0" dirty="0">
                <a:latin typeface="Arial" charset="0"/>
              </a:rPr>
              <a:t> – What is Intent-Based Networking (IBN)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758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2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67713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21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4.1 – What Can Be Automated?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4.1.3 – Intent-Based</a:t>
            </a:r>
            <a:r>
              <a:rPr lang="en-US" baseline="0" dirty="0">
                <a:latin typeface="Arial" charset="0"/>
              </a:rPr>
              <a:t> Networking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4.1.3.2</a:t>
            </a:r>
            <a:r>
              <a:rPr lang="en-US" baseline="0" dirty="0">
                <a:latin typeface="Arial" charset="0"/>
              </a:rPr>
              <a:t> – How are ML, AI, and IBN Linked?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8318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22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4.1 – What Can Be Automated?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4.1.3 – Intent-Based</a:t>
            </a:r>
            <a:r>
              <a:rPr lang="en-US" baseline="0" dirty="0">
                <a:latin typeface="Arial" charset="0"/>
              </a:rPr>
              <a:t> Networking</a:t>
            </a:r>
            <a:endParaRPr lang="en-US" dirty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4.1.3.3</a:t>
            </a:r>
            <a:r>
              <a:rPr lang="en-US" baseline="0" dirty="0">
                <a:latin typeface="Arial" charset="0"/>
              </a:rPr>
              <a:t> – Use Cases for Intent-Based Networking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017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23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4.1 – What Can Be Automated?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4.1.3 – Intent-Based</a:t>
            </a:r>
            <a:r>
              <a:rPr lang="en-US" baseline="0" dirty="0">
                <a:latin typeface="Arial" charset="0"/>
              </a:rPr>
              <a:t> Networking</a:t>
            </a:r>
            <a:endParaRPr lang="en-US" dirty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4.1.3.4</a:t>
            </a:r>
            <a:r>
              <a:rPr lang="en-US" baseline="0" dirty="0">
                <a:latin typeface="Arial" charset="0"/>
              </a:rPr>
              <a:t> – Lab – Researching Intent-Based Networking (IBN)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baseline="0" dirty="0">
                <a:latin typeface="Arial" charset="0"/>
              </a:rPr>
              <a:t>4.1.3.5 – Topic Assessment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2997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4 –  Everything Can Be Automated</a:t>
            </a:r>
          </a:p>
          <a:p>
            <a:pPr>
              <a:buFontTx/>
              <a:buNone/>
            </a:pPr>
            <a:r>
              <a:rPr lang="en-US" sz="1200" b="0" dirty="0"/>
              <a:t>4.2 - Summary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3212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4 – </a:t>
            </a:r>
            <a:r>
              <a:rPr lang="en-US" dirty="0"/>
              <a:t> Everything Can Be Connected</a:t>
            </a:r>
            <a:endParaRPr lang="en-GB" b="0" dirty="0"/>
          </a:p>
          <a:p>
            <a:r>
              <a:rPr lang="en-US" dirty="0"/>
              <a:t>4.2 – Summary</a:t>
            </a:r>
          </a:p>
          <a:p>
            <a:r>
              <a:rPr lang="en-US" dirty="0"/>
              <a:t>4.2.1.1</a:t>
            </a:r>
            <a:r>
              <a:rPr lang="en-US" baseline="0" dirty="0"/>
              <a:t> </a:t>
            </a:r>
            <a:r>
              <a:rPr lang="en-US" dirty="0"/>
              <a:t>- 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774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Introduction to the Internet of Things</a:t>
            </a:r>
          </a:p>
          <a:p>
            <a:pPr>
              <a:buFontTx/>
              <a:buNone/>
            </a:pPr>
            <a:r>
              <a:rPr lang="en-US" sz="1200" b="0" dirty="0"/>
              <a:t>Chapter 4</a:t>
            </a:r>
            <a:r>
              <a:rPr lang="en-US" dirty="0"/>
              <a:t>: Everything Can be Automated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324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0A313ED8-785B-4D16-9B17-4143385249B9}" type="slidenum">
              <a:rPr lang="en-US" sz="800" b="0"/>
              <a:pPr algn="r"/>
              <a:t>4</a:t>
            </a:fld>
            <a:endParaRPr lang="en-US" sz="800" b="0" dirty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7453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7" tIns="0" rIns="18817" bIns="0" anchor="b"/>
          <a:lstStyle>
            <a:lvl1pPr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ACE20BE7-F2F3-4E26-9454-50B18F790A4E}" type="slidenum">
              <a:rPr lang="en-US" sz="800" b="0">
                <a:ea typeface="ＭＳ Ｐゴシック" pitchFamily="34" charset="-128"/>
              </a:rPr>
              <a:pPr algn="r"/>
              <a:t>5</a:t>
            </a:fld>
            <a:endParaRPr lang="en-US" sz="800" b="0" dirty="0">
              <a:ea typeface="ＭＳ Ｐゴシック" pitchFamily="34" charset="-128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2613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391C207-9349-46D5-9D89-8ADDA5014D1F}" type="slidenum">
              <a:rPr lang="en-US" sz="800" b="0"/>
              <a:pPr algn="r"/>
              <a:t>6</a:t>
            </a:fld>
            <a:endParaRPr lang="en-US" sz="800" b="0" dirty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79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7" tIns="0" rIns="18817" bIns="0" anchor="b"/>
          <a:lstStyle>
            <a:lvl1pPr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5F7D0146-1035-4865-8A5B-0B1E8578604B}" type="slidenum">
              <a:rPr lang="en-US" sz="800" b="0">
                <a:ea typeface="ＭＳ Ｐゴシック" pitchFamily="34" charset="-128"/>
              </a:rPr>
              <a:pPr algn="r"/>
              <a:t>7</a:t>
            </a:fld>
            <a:endParaRPr lang="en-US" sz="800" b="0" dirty="0">
              <a:ea typeface="ＭＳ Ｐゴシック" pitchFamily="34" charset="-128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1573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Introduction to the Internet of Things</a:t>
            </a:r>
          </a:p>
          <a:p>
            <a:pPr>
              <a:buFontTx/>
              <a:buNone/>
            </a:pPr>
            <a:r>
              <a:rPr lang="en-US" b="0" dirty="0"/>
              <a:t>Chapter 4: Everything Can be Automated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80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10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Introduction to the Internet of Things</a:t>
            </a:r>
          </a:p>
          <a:p>
            <a:pPr>
              <a:buFontTx/>
              <a:buNone/>
            </a:pPr>
            <a:r>
              <a:rPr lang="en-US" b="0" dirty="0"/>
              <a:t>Chapter 4: Everything Can be Automated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4752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acad.com/group/communities/community-hom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Vịnh Nguyễn</a:t>
            </a: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4: Everything Can be Automated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008114" cy="902174"/>
          </a:xfrm>
        </p:spPr>
        <p:txBody>
          <a:bodyPr/>
          <a:lstStyle/>
          <a:p>
            <a:r>
              <a:rPr lang="en-US" dirty="0"/>
              <a:t>Introduction to the Internet of Things v2.0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5047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CA" sz="1800" dirty="0"/>
              <a:t>4.1 What Can be Automated?</a:t>
            </a:r>
          </a:p>
          <a:p>
            <a:pPr lvl="1"/>
            <a:r>
              <a:rPr lang="en-US" sz="1800" dirty="0"/>
              <a:t>Explain how digitization allows business processes to embrace automation.</a:t>
            </a:r>
          </a:p>
          <a:p>
            <a:pPr marL="685006" lvl="4" indent="-2143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Describe automation</a:t>
            </a:r>
          </a:p>
          <a:p>
            <a:pPr marL="685006" lvl="4" indent="-2143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Explain how artificial intelligence and machine learning impact automation.</a:t>
            </a:r>
          </a:p>
          <a:p>
            <a:pPr marL="685006" lvl="4" indent="-2143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Explain how intent-based networking adapts to changing business needs.</a:t>
            </a:r>
          </a:p>
          <a:p>
            <a:pPr marL="685006" lvl="4" indent="-214313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Chapter 4 - Sections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1758868671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4" y="915409"/>
            <a:ext cx="8270375" cy="1815265"/>
          </a:xfrm>
        </p:spPr>
        <p:txBody>
          <a:bodyPr/>
          <a:lstStyle/>
          <a:p>
            <a:r>
              <a:rPr lang="en-US" dirty="0"/>
              <a:t>4.1 What Can Be Automated?</a:t>
            </a:r>
          </a:p>
        </p:txBody>
      </p:sp>
    </p:spTree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797469" y="726510"/>
            <a:ext cx="4052169" cy="5726233"/>
          </a:xfrm>
        </p:spPr>
        <p:txBody>
          <a:bodyPr/>
          <a:lstStyle/>
          <a:p>
            <a:r>
              <a:rPr lang="en-US" dirty="0"/>
              <a:t>Automation is any process that is self-driven, </a:t>
            </a:r>
            <a:r>
              <a:rPr lang="en-US" dirty="0" err="1"/>
              <a:t>reduces,and</a:t>
            </a:r>
            <a:r>
              <a:rPr lang="en-US" dirty="0"/>
              <a:t> eventually eliminates, the need for human intervention. </a:t>
            </a:r>
          </a:p>
          <a:p>
            <a:r>
              <a:rPr lang="en-US" dirty="0"/>
              <a:t>The IoT opens up a new world in which tasks previously requiring human intervention can become automated.</a:t>
            </a:r>
          </a:p>
          <a:p>
            <a:r>
              <a:rPr lang="en-US" dirty="0"/>
              <a:t>Automation </a:t>
            </a:r>
          </a:p>
          <a:p>
            <a:pPr lvl="1"/>
            <a:r>
              <a:rPr lang="en-US" dirty="0"/>
              <a:t> Robots are used in dangerous conditions such as mining, firefighting, and cleaning up industrial accidents</a:t>
            </a:r>
          </a:p>
          <a:p>
            <a:pPr lvl="1"/>
            <a:r>
              <a:rPr lang="en-US" dirty="0"/>
              <a:t>used in automated assembly lines.</a:t>
            </a:r>
          </a:p>
          <a:p>
            <a:pPr lvl="1"/>
            <a:r>
              <a:rPr lang="en-US" dirty="0"/>
              <a:t>self-serve checkouts at stores</a:t>
            </a:r>
          </a:p>
          <a:p>
            <a:pPr lvl="1"/>
            <a:r>
              <a:rPr lang="en-US" dirty="0"/>
              <a:t> automatic building environmental controls</a:t>
            </a:r>
          </a:p>
          <a:p>
            <a:pPr lvl="1"/>
            <a:r>
              <a:rPr lang="en-US" dirty="0"/>
              <a:t>autonomous cars and planes.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Automation</a:t>
            </a:r>
            <a:br>
              <a:rPr lang="en-US" altLang="en-US" dirty="0"/>
            </a:br>
            <a:r>
              <a:rPr lang="en-US" altLang="en-US" dirty="0"/>
              <a:t>What is Automation?</a:t>
            </a:r>
          </a:p>
        </p:txBody>
      </p:sp>
      <p:pic>
        <p:nvPicPr>
          <p:cNvPr id="4" name="Picture 3" descr="Introduction to the Internet of Things - Mozilla Firefox">
            <a:extLst>
              <a:ext uri="{FF2B5EF4-FFF2-40B4-BE49-F238E27FC236}">
                <a16:creationId xmlns:a16="http://schemas.microsoft.com/office/drawing/2014/main" id="{5DF45A46-4436-437A-B1AD-52BB6AE8F1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2251" y="1202498"/>
            <a:ext cx="4208355" cy="232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78232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87891" y="798944"/>
            <a:ext cx="4052169" cy="5726233"/>
          </a:xfrm>
        </p:spPr>
        <p:txBody>
          <a:bodyPr/>
          <a:lstStyle/>
          <a:p>
            <a:r>
              <a:rPr lang="en-US" dirty="0"/>
              <a:t>Smart Home Automation</a:t>
            </a:r>
          </a:p>
          <a:p>
            <a:r>
              <a:rPr lang="en-US" dirty="0"/>
              <a:t>Smart Buildings</a:t>
            </a:r>
          </a:p>
          <a:p>
            <a:r>
              <a:rPr lang="en-US" dirty="0"/>
              <a:t>Industrial IoT and Smart Factories</a:t>
            </a:r>
          </a:p>
          <a:p>
            <a:r>
              <a:rPr lang="en-US" dirty="0"/>
              <a:t>Smart Cities</a:t>
            </a:r>
          </a:p>
          <a:p>
            <a:r>
              <a:rPr lang="en-US" dirty="0"/>
              <a:t>Smart Grid</a:t>
            </a:r>
          </a:p>
          <a:p>
            <a:r>
              <a:rPr lang="en-US" dirty="0"/>
              <a:t>Smart Cars</a:t>
            </a:r>
          </a:p>
          <a:p>
            <a:r>
              <a:rPr lang="en-US" dirty="0"/>
              <a:t>Stores and Services</a:t>
            </a:r>
          </a:p>
          <a:p>
            <a:r>
              <a:rPr lang="en-US" dirty="0"/>
              <a:t>Medical Diagnosis and Surgery</a:t>
            </a:r>
          </a:p>
          <a:p>
            <a:r>
              <a:rPr lang="en-US" dirty="0"/>
              <a:t>Aircraft Auto-Pilot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Automation</a:t>
            </a:r>
            <a:br>
              <a:rPr lang="en-US" altLang="en-US" dirty="0"/>
            </a:br>
            <a:r>
              <a:rPr lang="en-US" altLang="en-US" dirty="0"/>
              <a:t>How is Automation being Used?</a:t>
            </a:r>
          </a:p>
        </p:txBody>
      </p:sp>
      <p:pic>
        <p:nvPicPr>
          <p:cNvPr id="3" name="Picture 2" descr="Introduction to the Internet of Things - Mozilla Firefox">
            <a:extLst>
              <a:ext uri="{FF2B5EF4-FFF2-40B4-BE49-F238E27FC236}">
                <a16:creationId xmlns:a16="http://schemas.microsoft.com/office/drawing/2014/main" id="{10F639F9-D7BD-465B-A2CF-D2FB6EC325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3012" y="2538461"/>
            <a:ext cx="2398734" cy="1590805"/>
          </a:xfrm>
          <a:prstGeom prst="rect">
            <a:avLst/>
          </a:prstGeom>
        </p:spPr>
      </p:pic>
      <p:pic>
        <p:nvPicPr>
          <p:cNvPr id="8" name="Picture 7" descr="Introduction to the Internet of Things - Mozilla Firefox">
            <a:extLst>
              <a:ext uri="{FF2B5EF4-FFF2-40B4-BE49-F238E27FC236}">
                <a16:creationId xmlns:a16="http://schemas.microsoft.com/office/drawing/2014/main" id="{8C13C4C4-54E3-4ADC-90A1-1BD772BCDE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8222" y="2571750"/>
            <a:ext cx="2091847" cy="1323436"/>
          </a:xfrm>
          <a:prstGeom prst="rect">
            <a:avLst/>
          </a:prstGeom>
        </p:spPr>
      </p:pic>
      <p:pic>
        <p:nvPicPr>
          <p:cNvPr id="10" name="Picture 9" descr="Introduction to the Internet of Things - Mozilla Firefox">
            <a:extLst>
              <a:ext uri="{FF2B5EF4-FFF2-40B4-BE49-F238E27FC236}">
                <a16:creationId xmlns:a16="http://schemas.microsoft.com/office/drawing/2014/main" id="{4B8C25E9-4359-41D8-9DB7-DEA778A920D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32962" y="836249"/>
            <a:ext cx="4866362" cy="159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50510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Automation</a:t>
            </a:r>
            <a:br>
              <a:rPr lang="en-US" altLang="en-US" dirty="0"/>
            </a:br>
            <a:r>
              <a:rPr lang="en-US" altLang="en-US" dirty="0"/>
              <a:t>Lab – Automating Everyday Events</a:t>
            </a:r>
          </a:p>
        </p:txBody>
      </p:sp>
      <p:pic>
        <p:nvPicPr>
          <p:cNvPr id="6" name="Content Placeholder 5" descr="4.1.1.3 Lab - Automating Everyday Events.pdf - Mozilla Firefox">
            <a:extLst>
              <a:ext uri="{FF2B5EF4-FFF2-40B4-BE49-F238E27FC236}">
                <a16:creationId xmlns:a16="http://schemas.microsoft.com/office/drawing/2014/main" id="{83001DF2-D04D-4721-AB6F-1D27A6549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8043" y="858032"/>
            <a:ext cx="3244242" cy="3898990"/>
          </a:xfr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12909243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87891" y="798944"/>
            <a:ext cx="4052169" cy="5726233"/>
          </a:xfrm>
        </p:spPr>
        <p:txBody>
          <a:bodyPr/>
          <a:lstStyle/>
          <a:p>
            <a:r>
              <a:rPr lang="en-US" sz="1600" dirty="0"/>
              <a:t>Many devices now incorporate smart technology to alter their behavior under certain circumstances. </a:t>
            </a:r>
          </a:p>
          <a:p>
            <a:pPr lvl="1"/>
            <a:r>
              <a:rPr lang="en-US" sz="1600" dirty="0"/>
              <a:t>can be as simple as a smart appliance lowering its power consumption during periods of peak demand or as complicated as a self-driving car.</a:t>
            </a:r>
          </a:p>
          <a:p>
            <a:r>
              <a:rPr lang="en-US" sz="1600" dirty="0"/>
              <a:t>Whenever a decision or course of action is taken by a device based on an outside piece of information, then that device is referred to as a smart device.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Automation</a:t>
            </a:r>
            <a:br>
              <a:rPr lang="en-US" altLang="en-US" dirty="0"/>
            </a:br>
            <a:r>
              <a:rPr lang="en-US" altLang="en-US" dirty="0"/>
              <a:t>When Things Start to Think</a:t>
            </a:r>
          </a:p>
        </p:txBody>
      </p:sp>
      <p:pic>
        <p:nvPicPr>
          <p:cNvPr id="4" name="Picture 3" descr="Introduction to the Internet of Things - Mozilla Firefox">
            <a:extLst>
              <a:ext uri="{FF2B5EF4-FFF2-40B4-BE49-F238E27FC236}">
                <a16:creationId xmlns:a16="http://schemas.microsoft.com/office/drawing/2014/main" id="{8BC3D1D5-D20E-4B4E-AFF3-5222178AD6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27950" y="951978"/>
            <a:ext cx="4427950" cy="298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42351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Automation</a:t>
            </a:r>
            <a:br>
              <a:rPr lang="en-US" altLang="en-US" dirty="0"/>
            </a:br>
            <a:r>
              <a:rPr lang="en-US" altLang="en-US" dirty="0"/>
              <a:t>Packet Tracer– Explore the Smart Home</a:t>
            </a:r>
          </a:p>
        </p:txBody>
      </p:sp>
      <p:pic>
        <p:nvPicPr>
          <p:cNvPr id="5" name="Content Placeholder 4" descr="4.1.1.6 Packet Tracer - Explore the Smart Home.pdf - Mozilla Firefox">
            <a:extLst>
              <a:ext uri="{FF2B5EF4-FFF2-40B4-BE49-F238E27FC236}">
                <a16:creationId xmlns:a16="http://schemas.microsoft.com/office/drawing/2014/main" id="{8C7405EA-F128-4AA5-B958-EDCA45C8F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7072" y="895611"/>
            <a:ext cx="2982375" cy="3845491"/>
          </a:xfr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758639968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628368" y="798944"/>
            <a:ext cx="4052169" cy="5726233"/>
          </a:xfrm>
        </p:spPr>
        <p:txBody>
          <a:bodyPr/>
          <a:lstStyle/>
          <a:p>
            <a:r>
              <a:rPr lang="en-US" b="1" dirty="0"/>
              <a:t>Artificial Intelligence (AI) </a:t>
            </a:r>
            <a:r>
              <a:rPr lang="en-US" dirty="0"/>
              <a:t>is the intelligence demonstrated by machines.</a:t>
            </a:r>
          </a:p>
          <a:p>
            <a:pPr lvl="1"/>
            <a:r>
              <a:rPr lang="en-US" dirty="0"/>
              <a:t>AI uses intelligent agents that can perceive their environment and make decisions.</a:t>
            </a:r>
          </a:p>
          <a:p>
            <a:pPr lvl="1"/>
            <a:r>
              <a:rPr lang="en-US" dirty="0"/>
              <a:t>AI refers to systems that mimic cognitive functions normally associated with human minds such as learning and problem solving.</a:t>
            </a:r>
          </a:p>
          <a:p>
            <a:r>
              <a:rPr lang="en-US" b="1" dirty="0"/>
              <a:t>Machine Learning (ML) </a:t>
            </a:r>
            <a:r>
              <a:rPr lang="en-US" dirty="0"/>
              <a:t>is a subset of AI that uses statistical techniques to give computers the ability to “learn” from their environment.</a:t>
            </a:r>
          </a:p>
          <a:p>
            <a:pPr lvl="1"/>
            <a:r>
              <a:rPr lang="en-US" dirty="0"/>
              <a:t>This enables computers to improve on a particular task without being specifically programmed for that task.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Artificial Intelligence (AI) and Machine Learning (ML)</a:t>
            </a:r>
            <a:br>
              <a:rPr lang="en-US" altLang="en-US" dirty="0"/>
            </a:br>
            <a:r>
              <a:rPr lang="en-US" altLang="en-US" dirty="0"/>
              <a:t>What Is Artificial Intelligence and Machine Learning?</a:t>
            </a:r>
          </a:p>
        </p:txBody>
      </p:sp>
      <p:pic>
        <p:nvPicPr>
          <p:cNvPr id="6" name="Picture 5" descr="Introduction to the Internet of Things - Mozilla Firefox">
            <a:extLst>
              <a:ext uri="{FF2B5EF4-FFF2-40B4-BE49-F238E27FC236}">
                <a16:creationId xmlns:a16="http://schemas.microsoft.com/office/drawing/2014/main" id="{28EC993A-CB2B-4668-906D-2F7A066BFA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467" y="1064712"/>
            <a:ext cx="4171167" cy="264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974245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212943" y="861574"/>
            <a:ext cx="4052169" cy="5726233"/>
          </a:xfrm>
        </p:spPr>
        <p:txBody>
          <a:bodyPr/>
          <a:lstStyle/>
          <a:p>
            <a:r>
              <a:rPr lang="en-US" dirty="0"/>
              <a:t>Common uses of ML technology include:</a:t>
            </a:r>
          </a:p>
          <a:p>
            <a:pPr lvl="1"/>
            <a:r>
              <a:rPr lang="en-US" b="1" dirty="0"/>
              <a:t>Speech Recognition </a:t>
            </a:r>
            <a:r>
              <a:rPr lang="en-US" dirty="0"/>
              <a:t>– used in digital assistants.</a:t>
            </a:r>
          </a:p>
          <a:p>
            <a:pPr lvl="1"/>
            <a:r>
              <a:rPr lang="en-US" b="1" dirty="0"/>
              <a:t>Product Recommendation </a:t>
            </a:r>
            <a:r>
              <a:rPr lang="en-US" dirty="0"/>
              <a:t>- Systems build up a customer profile and recommend products or services based on previous patterns.</a:t>
            </a:r>
          </a:p>
          <a:p>
            <a:pPr lvl="1"/>
            <a:r>
              <a:rPr lang="en-US" b="1" dirty="0"/>
              <a:t>Shape Recognition </a:t>
            </a:r>
            <a:r>
              <a:rPr lang="en-US" dirty="0"/>
              <a:t>- Programs exist that allow crude hand-drawn diagrams and notes to be converted to more formal diagrams and text.</a:t>
            </a:r>
          </a:p>
          <a:p>
            <a:pPr lvl="1"/>
            <a:r>
              <a:rPr lang="en-US" b="1" dirty="0"/>
              <a:t>Credit Card Fraud Detection </a:t>
            </a:r>
            <a:r>
              <a:rPr lang="en-US" dirty="0"/>
              <a:t>- A profile is constructed about the purchasing patterns of a client.</a:t>
            </a:r>
          </a:p>
          <a:p>
            <a:pPr lvl="1"/>
            <a:r>
              <a:rPr lang="en-US" b="1" dirty="0"/>
              <a:t>Facial Recognition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Artificial Intelligence (AI) and Machine Learning (ML)</a:t>
            </a:r>
            <a:br>
              <a:rPr lang="en-US" altLang="en-US" dirty="0"/>
            </a:br>
            <a:r>
              <a:rPr lang="en-US" altLang="en-US" dirty="0"/>
              <a:t>ML and the IoT</a:t>
            </a:r>
          </a:p>
        </p:txBody>
      </p:sp>
      <p:pic>
        <p:nvPicPr>
          <p:cNvPr id="3" name="Picture 2" descr="Introduction to the Internet of Things - Mozilla Firefox">
            <a:extLst>
              <a:ext uri="{FF2B5EF4-FFF2-40B4-BE49-F238E27FC236}">
                <a16:creationId xmlns:a16="http://schemas.microsoft.com/office/drawing/2014/main" id="{C2622B54-2752-4DAA-B645-B9836211A7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84317" y="1002253"/>
            <a:ext cx="4521895" cy="296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99098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Automation</a:t>
            </a:r>
            <a:br>
              <a:rPr lang="en-US" altLang="en-US" dirty="0"/>
            </a:br>
            <a:r>
              <a:rPr lang="en-US" altLang="en-US" dirty="0"/>
              <a:t>Packet Tracer– Explore the Smart Home</a:t>
            </a:r>
          </a:p>
        </p:txBody>
      </p:sp>
      <p:pic>
        <p:nvPicPr>
          <p:cNvPr id="6" name="Content Placeholder 5" descr="4.1.2.3 Lab - Design a Prototype of an AI Application.pdf - Mozilla Firefox">
            <a:extLst>
              <a:ext uri="{FF2B5EF4-FFF2-40B4-BE49-F238E27FC236}">
                <a16:creationId xmlns:a16="http://schemas.microsoft.com/office/drawing/2014/main" id="{5603C58F-FD54-4ED5-A979-35E5276E6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5904" y="933189"/>
            <a:ext cx="2958491" cy="3782861"/>
          </a:xfr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39214166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This PowerPoint deck is divided in two parts:</a:t>
            </a:r>
          </a:p>
          <a:p>
            <a:r>
              <a:rPr lang="en-US" dirty="0"/>
              <a:t>Instructor Planning Guide</a:t>
            </a:r>
            <a:endParaRPr lang="en-CA" dirty="0"/>
          </a:p>
          <a:p>
            <a:pPr lvl="1"/>
            <a:r>
              <a:rPr lang="en-CA" dirty="0"/>
              <a:t>Information to help you become familiar with the chapter</a:t>
            </a:r>
          </a:p>
          <a:p>
            <a:pPr lvl="1"/>
            <a:r>
              <a:rPr lang="en-CA" dirty="0"/>
              <a:t>Teaching aids</a:t>
            </a:r>
          </a:p>
          <a:p>
            <a:r>
              <a:rPr lang="en-CA" dirty="0"/>
              <a:t>Instructor Class Presentation</a:t>
            </a:r>
          </a:p>
          <a:p>
            <a:pPr lvl="1"/>
            <a:r>
              <a:rPr lang="en-CA" dirty="0"/>
              <a:t>Optional slides that you can use in the classroom</a:t>
            </a:r>
          </a:p>
          <a:p>
            <a:pPr lvl="1"/>
            <a:r>
              <a:rPr lang="en-CA" dirty="0"/>
              <a:t>Begins on slide # 9</a:t>
            </a:r>
          </a:p>
          <a:p>
            <a:endParaRPr lang="en-CA" dirty="0"/>
          </a:p>
          <a:p>
            <a:r>
              <a:rPr lang="en-CA" b="1" dirty="0"/>
              <a:t>Note</a:t>
            </a:r>
            <a:r>
              <a:rPr lang="en-CA" dirty="0"/>
              <a:t>: Remove the Planning Guide from this presentation before sharing with anyone.</a:t>
            </a:r>
          </a:p>
        </p:txBody>
      </p:sp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Materials – Chapter 4 Planning Guide</a:t>
            </a:r>
          </a:p>
        </p:txBody>
      </p:sp>
    </p:spTree>
    <p:extLst>
      <p:ext uri="{BB962C8B-B14F-4D97-AF65-F5344CB8AC3E}">
        <p14:creationId xmlns:p14="http://schemas.microsoft.com/office/powerpoint/2010/main" val="3599581950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302177" y="1243353"/>
            <a:ext cx="4721901" cy="3025121"/>
          </a:xfrm>
        </p:spPr>
        <p:txBody>
          <a:bodyPr/>
          <a:lstStyle/>
          <a:p>
            <a:r>
              <a:rPr lang="en-US" dirty="0"/>
              <a:t>IT industry creating a systematic approach to tie infrastructure management to business intent (IBN).</a:t>
            </a:r>
          </a:p>
          <a:p>
            <a:pPr lvl="1"/>
            <a:r>
              <a:rPr lang="en-US" dirty="0"/>
              <a:t>Business network must seamlessly and securely integrate </a:t>
            </a:r>
            <a:r>
              <a:rPr lang="en-US" dirty="0" err="1"/>
              <a:t>IoT</a:t>
            </a:r>
            <a:r>
              <a:rPr lang="en-US" dirty="0"/>
              <a:t> devices, cloud-based services, and remote offices.</a:t>
            </a:r>
          </a:p>
          <a:p>
            <a:pPr lvl="1"/>
            <a:r>
              <a:rPr lang="en-US" dirty="0"/>
              <a:t>Network must secure these new digital initiatives from the ever-changing threat landscape.</a:t>
            </a:r>
          </a:p>
          <a:p>
            <a:pPr lvl="1"/>
            <a:r>
              <a:rPr lang="en-US" dirty="0"/>
              <a:t>Network must be responsive enough to quickly adapt to changes to security policies and procedures, business services and applications, and operational policies.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Intent-Based Networking</a:t>
            </a:r>
            <a:br>
              <a:rPr lang="en-US" altLang="en-US" dirty="0"/>
            </a:br>
            <a:r>
              <a:rPr lang="en-US" altLang="en-US" dirty="0"/>
              <a:t>What is Intent-Based Networking (IBN)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91" y="1243353"/>
            <a:ext cx="4086486" cy="279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71620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797469" y="484735"/>
            <a:ext cx="3930895" cy="4142683"/>
          </a:xfrm>
        </p:spPr>
        <p:txBody>
          <a:bodyPr/>
          <a:lstStyle/>
          <a:p>
            <a:r>
              <a:rPr lang="en-US" dirty="0"/>
              <a:t>Intent-based networking harnesses the power of automation, AI and ML to control the function of a network to accomplish a specific purpose, or intent.</a:t>
            </a:r>
          </a:p>
          <a:p>
            <a:pPr lvl="1"/>
            <a:r>
              <a:rPr lang="en-US" dirty="0"/>
              <a:t>Network is able to translate the intent into policies and then use automation to deploy the appropriate configurations required.</a:t>
            </a:r>
          </a:p>
          <a:p>
            <a:r>
              <a:rPr lang="en-US" dirty="0"/>
              <a:t>Intent-based networking model consists of three key elements:</a:t>
            </a:r>
          </a:p>
          <a:p>
            <a:pPr lvl="1"/>
            <a:r>
              <a:rPr lang="en-US" b="1" dirty="0"/>
              <a:t>Assurance</a:t>
            </a:r>
            <a:r>
              <a:rPr lang="en-US" dirty="0"/>
              <a:t> - end-to-end verification of network-wide behavior.</a:t>
            </a:r>
          </a:p>
          <a:p>
            <a:pPr lvl="1"/>
            <a:r>
              <a:rPr lang="en-US" b="1" dirty="0"/>
              <a:t>Translation </a:t>
            </a:r>
            <a:r>
              <a:rPr lang="en-US" dirty="0"/>
              <a:t>- ability to apply business intent to network configuration.</a:t>
            </a:r>
          </a:p>
          <a:p>
            <a:pPr lvl="1"/>
            <a:r>
              <a:rPr lang="en-US" b="1" dirty="0"/>
              <a:t>Activation </a:t>
            </a:r>
            <a:r>
              <a:rPr lang="en-US" dirty="0"/>
              <a:t>- occurs after the intent has been specified and the policies created.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Intent-Based Networking</a:t>
            </a:r>
            <a:br>
              <a:rPr lang="en-US" altLang="en-US" dirty="0"/>
            </a:br>
            <a:r>
              <a:rPr lang="en-US" altLang="en-US" dirty="0"/>
              <a:t>How are ML, AI, and IBN Linked?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32" y="1097397"/>
            <a:ext cx="4695537" cy="25781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95237426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797469" y="965356"/>
            <a:ext cx="4052169" cy="3324782"/>
          </a:xfrm>
        </p:spPr>
        <p:txBody>
          <a:bodyPr/>
          <a:lstStyle/>
          <a:p>
            <a:r>
              <a:rPr lang="en-US" sz="1600" dirty="0"/>
              <a:t>Intent-based networking allows the company to focus on business goals.</a:t>
            </a:r>
          </a:p>
          <a:p>
            <a:pPr lvl="1"/>
            <a:r>
              <a:rPr lang="en-US" dirty="0"/>
              <a:t>Provides an automated system that understands what the organization needs and then makes it happen.</a:t>
            </a:r>
          </a:p>
          <a:p>
            <a:pPr lvl="1"/>
            <a:r>
              <a:rPr lang="en-US" dirty="0"/>
              <a:t>Cisco Digital Network Architecture (Cisco DNA) is an example of an intent-based network. </a:t>
            </a:r>
          </a:p>
          <a:p>
            <a:pPr lvl="2"/>
            <a:r>
              <a:rPr lang="en-US" dirty="0"/>
              <a:t>Open, extensible, software-driven architecture.</a:t>
            </a:r>
          </a:p>
          <a:p>
            <a:pPr lvl="2"/>
            <a:r>
              <a:rPr lang="en-US" dirty="0"/>
              <a:t>Accelerates and simplifies enterprise network operations, while lowering costs and reducing risks.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Intent-Based Networking</a:t>
            </a:r>
            <a:br>
              <a:rPr lang="en-US" altLang="en-US" dirty="0"/>
            </a:br>
            <a:r>
              <a:rPr lang="en-US" altLang="en-US" dirty="0"/>
              <a:t>Use Cases for Intent-Based Networking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93" y="945572"/>
            <a:ext cx="4338013" cy="2882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5093" y="3828472"/>
            <a:ext cx="4241807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https://</a:t>
            </a:r>
            <a:r>
              <a:rPr lang="en-US" sz="1200" b="1" dirty="0" err="1"/>
              <a:t>www.cisco.com</a:t>
            </a:r>
            <a:r>
              <a:rPr lang="en-US" sz="1200" b="1" dirty="0"/>
              <a:t>/c/</a:t>
            </a:r>
            <a:r>
              <a:rPr lang="en-US" sz="1200" b="1" dirty="0" err="1"/>
              <a:t>en</a:t>
            </a:r>
            <a:r>
              <a:rPr lang="en-US" sz="1200" b="1" dirty="0"/>
              <a:t>/us/solutions/enterprise-networks/</a:t>
            </a:r>
            <a:r>
              <a:rPr lang="en-US" sz="1200" b="1" dirty="0" err="1"/>
              <a:t>index.html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421501455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Intent-Based Networking</a:t>
            </a:r>
            <a:br>
              <a:rPr lang="en-US" altLang="en-US" dirty="0"/>
            </a:br>
            <a:r>
              <a:rPr lang="en-US" altLang="en-US"/>
              <a:t>Lab – Researching Intent-Based Networking (IBN)</a:t>
            </a:r>
            <a:endParaRPr lang="en-US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108" y="1094281"/>
            <a:ext cx="3958810" cy="36710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61186237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4.2 Chapter Summary</a:t>
            </a:r>
          </a:p>
        </p:txBody>
      </p:sp>
    </p:spTree>
    <p:extLst>
      <p:ext uri="{BB962C8B-B14F-4D97-AF65-F5344CB8AC3E}">
        <p14:creationId xmlns:p14="http://schemas.microsoft.com/office/powerpoint/2010/main" val="962505078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Chapter Summary</a:t>
            </a:r>
            <a:br>
              <a:rPr lang="en-US" altLang="en-US" sz="1600" dirty="0"/>
            </a:br>
            <a:r>
              <a:rPr lang="en-CA" altLang="en-US" dirty="0"/>
              <a:t>Summary</a:t>
            </a:r>
            <a:endParaRPr lang="en-CA" altLang="en-US" sz="1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213" y="744280"/>
            <a:ext cx="8895574" cy="4155319"/>
          </a:xfrm>
        </p:spPr>
        <p:txBody>
          <a:bodyPr/>
          <a:lstStyle/>
          <a:p>
            <a:r>
              <a:rPr lang="en-US" sz="1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6402847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82827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Chapter 4: Everything Can be Automated</a:t>
            </a:r>
          </a:p>
        </p:txBody>
      </p:sp>
      <p:sp>
        <p:nvSpPr>
          <p:cNvPr id="3" name="Rectangle 2"/>
          <p:cNvSpPr/>
          <p:nvPr/>
        </p:nvSpPr>
        <p:spPr>
          <a:xfrm>
            <a:off x="628650" y="34360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Introduction to the Internet of Things v2.0 Planning Guide</a:t>
            </a:r>
          </a:p>
        </p:txBody>
      </p:sp>
    </p:spTree>
    <p:extLst>
      <p:ext uri="{BB962C8B-B14F-4D97-AF65-F5344CB8AC3E}">
        <p14:creationId xmlns:p14="http://schemas.microsoft.com/office/powerpoint/2010/main" val="914249568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30000"/>
              </a:spcBef>
              <a:buNone/>
            </a:pPr>
            <a:r>
              <a:rPr lang="en-US" dirty="0"/>
              <a:t>What activities are associated with this chapter?</a:t>
            </a:r>
            <a:endParaRPr lang="en-US" dirty="0">
              <a:solidFill>
                <a:srgbClr val="00B0F0"/>
              </a:solidFill>
            </a:endParaRPr>
          </a:p>
          <a:p>
            <a:pPr marL="0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</p:txBody>
      </p:sp>
      <p:sp>
        <p:nvSpPr>
          <p:cNvPr id="6146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Chapter 4: Activities</a:t>
            </a: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668847"/>
              </p:ext>
            </p:extLst>
          </p:nvPr>
        </p:nvGraphicFramePr>
        <p:xfrm>
          <a:off x="457291" y="1122081"/>
          <a:ext cx="8248043" cy="3385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84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8035">
                  <a:extLst>
                    <a:ext uri="{9D8B030D-6E8A-4147-A177-3AD203B41FA5}">
                      <a16:colId xmlns:a16="http://schemas.microsoft.com/office/drawing/2014/main" val="3156509146"/>
                    </a:ext>
                  </a:extLst>
                </a:gridCol>
                <a:gridCol w="4761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4409">
                <a:tc>
                  <a:txBody>
                    <a:bodyPr/>
                    <a:lstStyle/>
                    <a:p>
                      <a:pPr marL="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Page #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Activity Type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Activity Name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64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4.1.1.2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Activity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How is Automation Being Used?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64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4.1.1.3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Lab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Lab – Automating Everyday Events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64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4.1.1.5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Activity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 Automation or Not Automation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064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4.1.1.6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Packet Tracer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 Explore the Smart Home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064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4.1.1.7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Activity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Topic Assessment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64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4.1.2.3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Lab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Design a Prototype of an AI Application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064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4.1.2.4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Activity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Topic Assessment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064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4.1.3.3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Video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 The Network Intuitive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7946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4.1.3.4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Lab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Researching Intent-Based Networking (IBN)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582900979"/>
                  </a:ext>
                </a:extLst>
              </a:tr>
              <a:tr h="387946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4.1.3.5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Activity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Topic Assessment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690007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527372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30000"/>
              </a:spcBef>
            </a:pPr>
            <a:r>
              <a:rPr lang="en-US" dirty="0"/>
              <a:t>Students should complete Chapter 4, “Assessment” after completing Chapter 4.</a:t>
            </a:r>
          </a:p>
          <a:p>
            <a:pPr eaLnBrk="1" hangingPunct="1">
              <a:spcBef>
                <a:spcPct val="30000"/>
              </a:spcBef>
            </a:pPr>
            <a:r>
              <a:rPr lang="en-US" dirty="0"/>
              <a:t>Quizzes, labs, topic assessments and other activities can be used to informally assess student progress.</a:t>
            </a:r>
          </a:p>
        </p:txBody>
      </p:sp>
      <p:sp>
        <p:nvSpPr>
          <p:cNvPr id="7170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Chapter 4: Assessment</a:t>
            </a:r>
          </a:p>
        </p:txBody>
      </p:sp>
    </p:spTree>
    <p:extLst>
      <p:ext uri="{BB962C8B-B14F-4D97-AF65-F5344CB8AC3E}">
        <p14:creationId xmlns:p14="http://schemas.microsoft.com/office/powerpoint/2010/main" val="1296080354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5000"/>
              </a:lnSpc>
              <a:spcBef>
                <a:spcPct val="30000"/>
              </a:spcBef>
            </a:pPr>
            <a:r>
              <a:rPr lang="en-US" sz="1800" dirty="0"/>
              <a:t>Prior to teaching Chapter 4, the instructor should:</a:t>
            </a:r>
          </a:p>
          <a:p>
            <a:pPr lvl="1">
              <a:lnSpc>
                <a:spcPct val="85000"/>
              </a:lnSpc>
              <a:spcBef>
                <a:spcPct val="30000"/>
              </a:spcBef>
            </a:pPr>
            <a:r>
              <a:rPr lang="en-US" sz="1600" dirty="0"/>
              <a:t>Complete Chapter 4 Quiz</a:t>
            </a:r>
          </a:p>
          <a:p>
            <a:pPr lvl="1">
              <a:lnSpc>
                <a:spcPct val="85000"/>
              </a:lnSpc>
              <a:spcBef>
                <a:spcPct val="30000"/>
              </a:spcBef>
            </a:pPr>
            <a:r>
              <a:rPr lang="en-US" sz="1600" dirty="0"/>
              <a:t>Preview the labs, videos and activities.</a:t>
            </a:r>
          </a:p>
          <a:p>
            <a:pPr>
              <a:lnSpc>
                <a:spcPct val="85000"/>
              </a:lnSpc>
              <a:spcBef>
                <a:spcPct val="30000"/>
              </a:spcBef>
            </a:pPr>
            <a:r>
              <a:rPr lang="en-US" sz="1700" dirty="0"/>
              <a:t>Discuss the kinds of security students have implemented in their homes and/or on their personal devices.</a:t>
            </a:r>
          </a:p>
          <a:p>
            <a:pPr>
              <a:lnSpc>
                <a:spcPct val="85000"/>
              </a:lnSpc>
              <a:spcBef>
                <a:spcPct val="30000"/>
              </a:spcBef>
            </a:pPr>
            <a:r>
              <a:rPr lang="en-US" sz="1700" dirty="0"/>
              <a:t>Discuss the results of the risky behaviors lab.</a:t>
            </a:r>
          </a:p>
          <a:p>
            <a:pPr marL="142875" lvl="1" indent="0">
              <a:lnSpc>
                <a:spcPct val="85000"/>
              </a:lnSpc>
              <a:spcBef>
                <a:spcPct val="30000"/>
              </a:spcBef>
              <a:buNone/>
            </a:pPr>
            <a:endParaRPr lang="en-US" dirty="0"/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marL="0" indent="0" eaLnBrk="1" hangingPunct="1">
              <a:lnSpc>
                <a:spcPct val="85000"/>
              </a:lnSpc>
              <a:spcBef>
                <a:spcPct val="30000"/>
              </a:spcBef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4: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237934136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5000"/>
              </a:lnSpc>
              <a:spcBef>
                <a:spcPct val="30000"/>
              </a:spcBef>
              <a:defRPr/>
            </a:pPr>
            <a:r>
              <a:rPr lang="en-US" sz="1600" dirty="0"/>
              <a:t>For additional help with teaching strategies, including lesson plans, analogies for difficult concepts, and discussion topics, visit the </a:t>
            </a:r>
            <a:r>
              <a:rPr lang="en-US" sz="1600" dirty="0">
                <a:hlinkClick r:id="rId3"/>
              </a:rPr>
              <a:t>Community Forums </a:t>
            </a:r>
            <a:r>
              <a:rPr lang="en-US" sz="1600" dirty="0"/>
              <a:t>.</a:t>
            </a:r>
          </a:p>
          <a:p>
            <a:pPr>
              <a:lnSpc>
                <a:spcPct val="85000"/>
              </a:lnSpc>
              <a:spcBef>
                <a:spcPct val="30000"/>
              </a:spcBef>
              <a:defRPr/>
            </a:pPr>
            <a:r>
              <a:rPr lang="en-US" sz="1600" dirty="0"/>
              <a:t>If you have lesson plans or resources that you would like to share, upload them to the Community Forums in order to help other instructors.</a:t>
            </a:r>
          </a:p>
          <a:p>
            <a:pPr>
              <a:lnSpc>
                <a:spcPct val="85000"/>
              </a:lnSpc>
              <a:spcBef>
                <a:spcPct val="30000"/>
              </a:spcBef>
              <a:defRPr/>
            </a:pPr>
            <a:r>
              <a:rPr lang="en-US" sz="1600" dirty="0"/>
              <a:t>Students can enroll in Introduction to Packet Tracer (self-paced).</a:t>
            </a:r>
          </a:p>
          <a:p>
            <a:pPr>
              <a:lnSpc>
                <a:spcPct val="85000"/>
              </a:lnSpc>
              <a:spcBef>
                <a:spcPct val="30000"/>
              </a:spcBef>
              <a:defRPr/>
            </a:pPr>
            <a:endParaRPr lang="en-US" sz="1600" dirty="0"/>
          </a:p>
        </p:txBody>
      </p:sp>
      <p:sp>
        <p:nvSpPr>
          <p:cNvPr id="13314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Chapter 4: Additional Help</a:t>
            </a:r>
          </a:p>
        </p:txBody>
      </p:sp>
    </p:spTree>
    <p:extLst>
      <p:ext uri="{BB962C8B-B14F-4D97-AF65-F5344CB8AC3E}">
        <p14:creationId xmlns:p14="http://schemas.microsoft.com/office/powerpoint/2010/main" val="184930198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316802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4: Everything Can be Automated</a:t>
            </a:r>
            <a:endParaRPr lang="en-GB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2996515" cy="902174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Introduction to the Internet of Things v2.0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938014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10383</TotalTime>
  <Words>1502</Words>
  <Application>Microsoft Macintosh PowerPoint</Application>
  <PresentationFormat>On-screen Show (16:9)</PresentationFormat>
  <Paragraphs>221</Paragraphs>
  <Slides>26</Slides>
  <Notes>24</Notes>
  <HiddenSlides>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CiscoSans ExtraLight</vt:lpstr>
      <vt:lpstr>Arial</vt:lpstr>
      <vt:lpstr>Calibri</vt:lpstr>
      <vt:lpstr>Wingdings</vt:lpstr>
      <vt:lpstr>Default Theme</vt:lpstr>
      <vt:lpstr>Chapter 4: Everything Can be Automated</vt:lpstr>
      <vt:lpstr>Instructor Materials – Chapter 4 Planning Guide</vt:lpstr>
      <vt:lpstr>Chapter 4: Everything Can be Automated</vt:lpstr>
      <vt:lpstr>Chapter 4: Activities</vt:lpstr>
      <vt:lpstr>Chapter 4: Assessment</vt:lpstr>
      <vt:lpstr>Chapter 4: Best Practices</vt:lpstr>
      <vt:lpstr>Chapter 4: Additional Help</vt:lpstr>
      <vt:lpstr>PowerPoint Presentation</vt:lpstr>
      <vt:lpstr>Chapter 4: Everything Can be Automated</vt:lpstr>
      <vt:lpstr>Chapter 4 - Sections &amp; Objectives</vt:lpstr>
      <vt:lpstr>4.1 What Can Be Automated?</vt:lpstr>
      <vt:lpstr>Automation What is Automation?</vt:lpstr>
      <vt:lpstr>Automation How is Automation being Used?</vt:lpstr>
      <vt:lpstr>Automation Lab – Automating Everyday Events</vt:lpstr>
      <vt:lpstr>Automation When Things Start to Think</vt:lpstr>
      <vt:lpstr>Automation Packet Tracer– Explore the Smart Home</vt:lpstr>
      <vt:lpstr>Artificial Intelligence (AI) and Machine Learning (ML) What Is Artificial Intelligence and Machine Learning?</vt:lpstr>
      <vt:lpstr>Artificial Intelligence (AI) and Machine Learning (ML) ML and the IoT</vt:lpstr>
      <vt:lpstr>Automation Packet Tracer– Explore the Smart Home</vt:lpstr>
      <vt:lpstr>Intent-Based Networking What is Intent-Based Networking (IBN)</vt:lpstr>
      <vt:lpstr>Intent-Based Networking How are ML, AI, and IBN Linked?</vt:lpstr>
      <vt:lpstr>Intent-Based Networking Use Cases for Intent-Based Networking</vt:lpstr>
      <vt:lpstr>Intent-Based Networking Lab – Researching Intent-Based Networking (IBN)</vt:lpstr>
      <vt:lpstr>4.2 Chapter Summary</vt:lpstr>
      <vt:lpstr>Chapter Summary Summary</vt:lpstr>
      <vt:lpstr>PowerPoint Presentation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Vinh Nguyen</cp:lastModifiedBy>
  <cp:revision>559</cp:revision>
  <dcterms:created xsi:type="dcterms:W3CDTF">2016-08-22T22:27:36Z</dcterms:created>
  <dcterms:modified xsi:type="dcterms:W3CDTF">2019-11-05T00:15:47Z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</Properties>
</file>